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7" r:id="rId6"/>
    <p:sldId id="260" r:id="rId7"/>
    <p:sldId id="261" r:id="rId8"/>
    <p:sldId id="264" r:id="rId9"/>
    <p:sldId id="268" r:id="rId10"/>
    <p:sldId id="266" r:id="rId11"/>
    <p:sldId id="270" r:id="rId12"/>
    <p:sldId id="269" r:id="rId13"/>
    <p:sldId id="265" r:id="rId14"/>
    <p:sldId id="273" r:id="rId15"/>
    <p:sldId id="271" r:id="rId16"/>
    <p:sldId id="272" r:id="rId17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D5D4"/>
    <a:srgbClr val="E6B9B8"/>
    <a:srgbClr val="BE4B4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11" autoAdjust="0"/>
    <p:restoredTop sz="94660"/>
  </p:normalViewPr>
  <p:slideViewPr>
    <p:cSldViewPr>
      <p:cViewPr varScale="1">
        <p:scale>
          <a:sx n="107" d="100"/>
          <a:sy n="107" d="100"/>
        </p:scale>
        <p:origin x="-1092" y="-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94A05E-DEA9-4CEA-A63B-3593EEF3AC45}" type="datetimeFigureOut">
              <a:rPr lang="fr-FR" smtClean="0"/>
              <a:pPr/>
              <a:t>04/09/2018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E215E4-C268-49C5-99B2-A7D91F84115D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733968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E215E4-C268-49C5-99B2-A7D91F84115D}" type="slidenum">
              <a:rPr lang="fr-FR" smtClean="0"/>
              <a:pPr/>
              <a:t>1</a:t>
            </a:fld>
            <a:endParaRPr lang="fr-F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C:\Users\pt_ptsi\Desktop\Github\Informatique\P_01_Architecture\01_ArchitectureMaterielle\Cours\png\Fond_ARCH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179512"/>
            <a:ext cx="9144000" cy="4359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3" descr="C:\Users\pt_ptsi\Desktop\Github\Informatique\P_02_AlgorithmiqueProgrammation\02_IntroductionAlgorithmique\Cours\png\Fond_ALG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59176"/>
            <a:ext cx="6948264" cy="3398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C:\Users\pt_ptsi\Desktop\Github\Informatique\P_03_SimulationNumerique\01_IntegrationNumerique\Cours\png\Fond_SIMU.pn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3" y="3853958"/>
            <a:ext cx="5573145" cy="3096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/>
          <p:cNvSpPr/>
          <p:nvPr userDrawn="1"/>
        </p:nvSpPr>
        <p:spPr>
          <a:xfrm>
            <a:off x="0" y="-1179512"/>
            <a:ext cx="9144000" cy="8037512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itre 7"/>
          <p:cNvSpPr>
            <a:spLocks noGrp="1"/>
          </p:cNvSpPr>
          <p:nvPr>
            <p:ph type="ctrTitle"/>
          </p:nvPr>
        </p:nvSpPr>
        <p:spPr>
          <a:xfrm>
            <a:off x="1219200" y="3286124"/>
            <a:ext cx="6858000" cy="1590676"/>
          </a:xfrm>
        </p:spPr>
        <p:txBody>
          <a:bodyPr anchor="t" anchorCtr="0">
            <a:normAutofit/>
          </a:bodyPr>
          <a:lstStyle>
            <a:lvl1pPr algn="r">
              <a:defRPr sz="2400">
                <a:solidFill>
                  <a:schemeClr val="tx1"/>
                </a:solidFill>
              </a:defRPr>
            </a:lvl1pPr>
          </a:lstStyle>
          <a:p>
            <a:r>
              <a:rPr kumimoji="0" lang="fr-FR" dirty="0"/>
              <a:t>Cliquez pour modifier le style du titre</a:t>
            </a:r>
            <a:endParaRPr kumimoji="0" lang="en-US" dirty="0"/>
          </a:p>
        </p:txBody>
      </p:sp>
      <p:sp>
        <p:nvSpPr>
          <p:cNvPr id="9" name="Sous-titre 8"/>
          <p:cNvSpPr>
            <a:spLocks noGrp="1"/>
          </p:cNvSpPr>
          <p:nvPr>
            <p:ph type="subTitle" idx="1"/>
          </p:nvPr>
        </p:nvSpPr>
        <p:spPr>
          <a:xfrm>
            <a:off x="1219200" y="5124450"/>
            <a:ext cx="6858000" cy="533400"/>
          </a:xfrm>
        </p:spPr>
        <p:txBody>
          <a:bodyPr>
            <a:normAutofit/>
          </a:bodyPr>
          <a:lstStyle>
            <a:lvl1pPr marL="0" indent="0" algn="r">
              <a:buNone/>
              <a:defRPr sz="18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fr-FR" dirty="0"/>
              <a:t>Cliquez pour modifier le style des sous-titres du masque</a:t>
            </a:r>
            <a:endParaRPr kumimoji="0" lang="en-US" dirty="0"/>
          </a:p>
        </p:txBody>
      </p:sp>
      <p:sp>
        <p:nvSpPr>
          <p:cNvPr id="28" name="Espace réservé de la date 27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>
            <a:lvl1pPr>
              <a:defRPr sz="1400"/>
            </a:lvl1pPr>
          </a:lstStyle>
          <a:p>
            <a:fld id="{3A961F90-11F6-4966-B0E5-2BB20F714B78}" type="datetime1">
              <a:rPr lang="fr-FR" smtClean="0"/>
              <a:pPr/>
              <a:t>04/09/2018</a:t>
            </a:fld>
            <a:endParaRPr lang="fr-FR"/>
          </a:p>
        </p:txBody>
      </p:sp>
      <p:sp>
        <p:nvSpPr>
          <p:cNvPr id="17" name="Espace réservé du pied de page 16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/>
          <a:p>
            <a:endParaRPr lang="fr-FR"/>
          </a:p>
        </p:txBody>
      </p:sp>
      <p:sp>
        <p:nvSpPr>
          <p:cNvPr id="29" name="Espace réservé du numéro de diapositive 28"/>
          <p:cNvSpPr>
            <a:spLocks noGrp="1"/>
          </p:cNvSpPr>
          <p:nvPr>
            <p:ph type="sldNum" sz="quarter" idx="12"/>
          </p:nvPr>
        </p:nvSpPr>
        <p:spPr>
          <a:xfrm>
            <a:off x="1216152" y="6355080"/>
            <a:ext cx="1219200" cy="365760"/>
          </a:xfrm>
        </p:spPr>
        <p:txBody>
          <a:bodyPr/>
          <a:lstStyle/>
          <a:p>
            <a:fld id="{3F1D8263-54E8-442D-88B4-DA252C595E3D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21" name="Rectangle 20"/>
          <p:cNvSpPr/>
          <p:nvPr/>
        </p:nvSpPr>
        <p:spPr>
          <a:xfrm>
            <a:off x="904875" y="3214686"/>
            <a:ext cx="7315200" cy="1713549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3" name="Rectangle 32"/>
          <p:cNvSpPr/>
          <p:nvPr/>
        </p:nvSpPr>
        <p:spPr>
          <a:xfrm>
            <a:off x="914400" y="5048250"/>
            <a:ext cx="7315200" cy="685800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Rectangle 21"/>
          <p:cNvSpPr/>
          <p:nvPr/>
        </p:nvSpPr>
        <p:spPr>
          <a:xfrm>
            <a:off x="904875" y="3214686"/>
            <a:ext cx="228600" cy="1713549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2" name="Rectangle 31"/>
          <p:cNvSpPr/>
          <p:nvPr/>
        </p:nvSpPr>
        <p:spPr>
          <a:xfrm>
            <a:off x="914400" y="5048250"/>
            <a:ext cx="228600" cy="68580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fr-FR"/>
              <a:t>Cliquez pour modifier le style du titre</a:t>
            </a:r>
            <a:endParaRPr kumimoji="0"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fr-FR"/>
              <a:t>Cliquez pour modifier les styles du texte du masque</a:t>
            </a:r>
          </a:p>
          <a:p>
            <a:pPr lvl="1" eaLnBrk="1" latinLnBrk="0" hangingPunct="1"/>
            <a:r>
              <a:rPr lang="fr-FR"/>
              <a:t>Deuxième niveau</a:t>
            </a:r>
          </a:p>
          <a:p>
            <a:pPr lvl="2" eaLnBrk="1" latinLnBrk="0" hangingPunct="1"/>
            <a:r>
              <a:rPr lang="fr-FR"/>
              <a:t>Troisième niveau</a:t>
            </a:r>
          </a:p>
          <a:p>
            <a:pPr lvl="3" eaLnBrk="1" latinLnBrk="0" hangingPunct="1"/>
            <a:r>
              <a:rPr lang="fr-FR"/>
              <a:t>Quatrième niveau</a:t>
            </a:r>
          </a:p>
          <a:p>
            <a:pPr lvl="4" eaLnBrk="1" latinLnBrk="0" hangingPunct="1"/>
            <a:r>
              <a:rPr lang="fr-FR"/>
              <a:t>Cinquième niveau</a:t>
            </a:r>
            <a:endParaRPr kumimoji="0"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700BD1-A4B5-444B-B773-B4FDD97DF200}" type="datetime1">
              <a:rPr lang="fr-FR" smtClean="0"/>
              <a:pPr/>
              <a:t>04/09/2018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D8263-54E8-442D-88B4-DA252C595E3D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fr-FR"/>
              <a:t>Cliquez pour modifier le style du titre</a:t>
            </a:r>
            <a:endParaRPr kumimoji="0"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fr-FR"/>
              <a:t>Cliquez pour modifier les styles du texte du masque</a:t>
            </a:r>
          </a:p>
          <a:p>
            <a:pPr lvl="1" eaLnBrk="1" latinLnBrk="0" hangingPunct="1"/>
            <a:r>
              <a:rPr lang="fr-FR"/>
              <a:t>Deuxième niveau</a:t>
            </a:r>
          </a:p>
          <a:p>
            <a:pPr lvl="2" eaLnBrk="1" latinLnBrk="0" hangingPunct="1"/>
            <a:r>
              <a:rPr lang="fr-FR"/>
              <a:t>Troisième niveau</a:t>
            </a:r>
          </a:p>
          <a:p>
            <a:pPr lvl="3" eaLnBrk="1" latinLnBrk="0" hangingPunct="1"/>
            <a:r>
              <a:rPr lang="fr-FR"/>
              <a:t>Quatrième niveau</a:t>
            </a:r>
          </a:p>
          <a:p>
            <a:pPr lvl="4" eaLnBrk="1" latinLnBrk="0" hangingPunct="1"/>
            <a:r>
              <a:rPr lang="fr-FR"/>
              <a:t>Cinquième niveau</a:t>
            </a:r>
            <a:endParaRPr kumimoji="0"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54AF49-C35E-40F6-8345-CA866716EE79}" type="datetime1">
              <a:rPr lang="fr-FR" smtClean="0"/>
              <a:pPr/>
              <a:t>04/09/2018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D8263-54E8-442D-88B4-DA252C595E3D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7" name="Connecteur droit 6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Triangle isocèle 7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Connecteur droit 8"/>
          <p:cNvSpPr>
            <a:spLocks noChangeShapeType="1"/>
          </p:cNvSpPr>
          <p:nvPr/>
        </p:nvSpPr>
        <p:spPr bwMode="auto">
          <a:xfrm rot="5400000">
            <a:off x="3629607" y="3201952"/>
            <a:ext cx="585216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19256" cy="990600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kumimoji="0" lang="fr-FR" dirty="0"/>
              <a:t>Cliquez pour modifier le style du titre</a:t>
            </a:r>
            <a:endParaRPr kumimoji="0" lang="en-US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EF7E1-4A71-4560-AA4D-33BBAAF32357}" type="datetime1">
              <a:rPr lang="fr-FR" smtClean="0"/>
              <a:pPr/>
              <a:t>04/09/2018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D8263-54E8-442D-88B4-DA252C595E3D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8" name="Espace réservé du contenu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/>
          <a:p>
            <a:pPr lvl="0" eaLnBrk="1" latinLnBrk="0" hangingPunct="1"/>
            <a:r>
              <a:rPr lang="fr-FR"/>
              <a:t>Cliquez pour modifier les styles du texte du masque</a:t>
            </a:r>
          </a:p>
          <a:p>
            <a:pPr lvl="1" eaLnBrk="1" latinLnBrk="0" hangingPunct="1"/>
            <a:r>
              <a:rPr lang="fr-FR"/>
              <a:t>Deuxième niveau</a:t>
            </a:r>
          </a:p>
          <a:p>
            <a:pPr lvl="2" eaLnBrk="1" latinLnBrk="0" hangingPunct="1"/>
            <a:r>
              <a:rPr lang="fr-FR"/>
              <a:t>Troisième niveau</a:t>
            </a:r>
          </a:p>
          <a:p>
            <a:pPr lvl="3" eaLnBrk="1" latinLnBrk="0" hangingPunct="1"/>
            <a:r>
              <a:rPr lang="fr-FR"/>
              <a:t>Quatrième niveau</a:t>
            </a:r>
          </a:p>
          <a:p>
            <a:pPr lvl="4" eaLnBrk="1" latinLnBrk="0" hangingPunct="1"/>
            <a:r>
              <a:rPr lang="fr-FR"/>
              <a:t>Cinquième niveau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219200" y="2971800"/>
            <a:ext cx="6858000" cy="1066800"/>
          </a:xfrm>
        </p:spPr>
        <p:txBody>
          <a:bodyPr anchor="t" anchorCtr="0"/>
          <a:lstStyle>
            <a:lvl1pPr algn="r">
              <a:buNone/>
              <a:defRPr sz="3200" b="0" cap="none" baseline="0"/>
            </a:lvl1pPr>
          </a:lstStyle>
          <a:p>
            <a:r>
              <a:rPr kumimoji="0" lang="fr-FR"/>
              <a:t>Cliquez pour modifier le style du titre</a:t>
            </a:r>
            <a:endParaRPr kumimoji="0"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295400" y="4267200"/>
            <a:ext cx="6781800" cy="1143000"/>
          </a:xfrm>
        </p:spPr>
        <p:txBody>
          <a:bodyPr anchor="t" anchorCtr="0"/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fr-FR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/>
          <a:p>
            <a:fld id="{9BE6CECE-C4BA-493A-9F45-8F69D8200EC9}" type="datetime1">
              <a:rPr lang="fr-FR" smtClean="0"/>
              <a:pPr/>
              <a:t>04/09/2018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1069848" y="6355080"/>
            <a:ext cx="1520952" cy="365760"/>
          </a:xfrm>
        </p:spPr>
        <p:txBody>
          <a:bodyPr/>
          <a:lstStyle/>
          <a:p>
            <a:fld id="{3F1D8263-54E8-442D-88B4-DA252C595E3D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7" name="Rectangle 6"/>
          <p:cNvSpPr/>
          <p:nvPr/>
        </p:nvSpPr>
        <p:spPr>
          <a:xfrm>
            <a:off x="914400" y="2819400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914400" y="2819400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fr-FR"/>
              <a:t>Cliquez pour modifier le style du titre</a:t>
            </a:r>
            <a:endParaRPr kumimoji="0" lang="en-US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400324-51BB-4021-B482-6C084AB66459}" type="datetime1">
              <a:rPr lang="fr-FR" smtClean="0"/>
              <a:pPr/>
              <a:t>04/09/2018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D8263-54E8-442D-88B4-DA252C595E3D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9" name="Espace réservé du contenu 8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fr-FR"/>
              <a:t>Cliquez pour modifier les styles du texte du masque</a:t>
            </a:r>
          </a:p>
          <a:p>
            <a:pPr lvl="1" eaLnBrk="1" latinLnBrk="0" hangingPunct="1"/>
            <a:r>
              <a:rPr lang="fr-FR"/>
              <a:t>Deuxième niveau</a:t>
            </a:r>
          </a:p>
          <a:p>
            <a:pPr lvl="2" eaLnBrk="1" latinLnBrk="0" hangingPunct="1"/>
            <a:r>
              <a:rPr lang="fr-FR"/>
              <a:t>Troisième niveau</a:t>
            </a:r>
          </a:p>
          <a:p>
            <a:pPr lvl="3" eaLnBrk="1" latinLnBrk="0" hangingPunct="1"/>
            <a:r>
              <a:rPr lang="fr-FR"/>
              <a:t>Quatrième niveau</a:t>
            </a:r>
          </a:p>
          <a:p>
            <a:pPr lvl="4" eaLnBrk="1" latinLnBrk="0" hangingPunct="1"/>
            <a:r>
              <a:rPr lang="fr-FR"/>
              <a:t>Cinquième niveau</a:t>
            </a:r>
            <a:endParaRPr kumimoji="0" lang="en-US"/>
          </a:p>
        </p:txBody>
      </p:sp>
      <p:sp>
        <p:nvSpPr>
          <p:cNvPr id="11" name="Espace réservé du contenu 10"/>
          <p:cNvSpPr>
            <a:spLocks noGrp="1"/>
          </p:cNvSpPr>
          <p:nvPr>
            <p:ph sz="quarter" idx="2"/>
          </p:nvPr>
        </p:nvSpPr>
        <p:spPr>
          <a:xfrm>
            <a:off x="4632198" y="1216152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fr-FR"/>
              <a:t>Cliquez pour modifier les styles du texte du masque</a:t>
            </a:r>
          </a:p>
          <a:p>
            <a:pPr lvl="1" eaLnBrk="1" latinLnBrk="0" hangingPunct="1"/>
            <a:r>
              <a:rPr lang="fr-FR"/>
              <a:t>Deuxième niveau</a:t>
            </a:r>
          </a:p>
          <a:p>
            <a:pPr lvl="2" eaLnBrk="1" latinLnBrk="0" hangingPunct="1"/>
            <a:r>
              <a:rPr lang="fr-FR"/>
              <a:t>Troisième niveau</a:t>
            </a:r>
          </a:p>
          <a:p>
            <a:pPr lvl="3" eaLnBrk="1" latinLnBrk="0" hangingPunct="1"/>
            <a:r>
              <a:rPr lang="fr-FR"/>
              <a:t>Quatrième niveau</a:t>
            </a:r>
          </a:p>
          <a:p>
            <a:pPr lvl="4" eaLnBrk="1" latinLnBrk="0" hangingPunct="1"/>
            <a:r>
              <a:rPr lang="fr-FR"/>
              <a:t>Cinquième niveau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fr-FR"/>
              <a:t>Cliquez pour modifier le style du titre</a:t>
            </a:r>
            <a:endParaRPr kumimoji="0"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285875"/>
            <a:ext cx="4040188" cy="685800"/>
          </a:xfrm>
          <a:noFill/>
          <a:ln>
            <a:noFill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fr-FR"/>
              <a:t>Cliquez pour modifier les styles du texte du masque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3"/>
          </p:nvPr>
        </p:nvSpPr>
        <p:spPr>
          <a:xfrm>
            <a:off x="4648200" y="1295400"/>
            <a:ext cx="4041775" cy="685800"/>
          </a:xfrm>
          <a:noFill/>
          <a:ln>
            <a:noFill/>
          </a:ln>
        </p:spPr>
        <p:txBody>
          <a:bodyPr lIns="91440" anchor="b" anchorCtr="0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fr-FR"/>
              <a:t>Cliquez pour modifier les styles du texte du masque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4A39B-E1E0-4B19-A965-1E1097FB3AF3}" type="datetime1">
              <a:rPr lang="fr-FR" smtClean="0"/>
              <a:pPr/>
              <a:t>04/09/2018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D8263-54E8-442D-88B4-DA252C595E3D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11" name="Espace réservé du contenu 10"/>
          <p:cNvSpPr>
            <a:spLocks noGrp="1"/>
          </p:cNvSpPr>
          <p:nvPr>
            <p:ph sz="quarter" idx="2"/>
          </p:nvPr>
        </p:nvSpPr>
        <p:spPr>
          <a:xfrm>
            <a:off x="457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fr-FR"/>
              <a:t>Cliquez pour modifier les styles du texte du masque</a:t>
            </a:r>
          </a:p>
          <a:p>
            <a:pPr lvl="1" eaLnBrk="1" latinLnBrk="0" hangingPunct="1"/>
            <a:r>
              <a:rPr lang="fr-FR"/>
              <a:t>Deuxième niveau</a:t>
            </a:r>
          </a:p>
          <a:p>
            <a:pPr lvl="2" eaLnBrk="1" latinLnBrk="0" hangingPunct="1"/>
            <a:r>
              <a:rPr lang="fr-FR"/>
              <a:t>Troisième niveau</a:t>
            </a:r>
          </a:p>
          <a:p>
            <a:pPr lvl="3" eaLnBrk="1" latinLnBrk="0" hangingPunct="1"/>
            <a:r>
              <a:rPr lang="fr-FR"/>
              <a:t>Quatrième niveau</a:t>
            </a:r>
          </a:p>
          <a:p>
            <a:pPr lvl="4" eaLnBrk="1" latinLnBrk="0" hangingPunct="1"/>
            <a:r>
              <a:rPr lang="fr-FR"/>
              <a:t>Cinquième niveau</a:t>
            </a:r>
            <a:endParaRPr kumimoji="0" lang="en-US"/>
          </a:p>
        </p:txBody>
      </p:sp>
      <p:sp>
        <p:nvSpPr>
          <p:cNvPr id="13" name="Espace réservé du contenu 12"/>
          <p:cNvSpPr>
            <a:spLocks noGrp="1"/>
          </p:cNvSpPr>
          <p:nvPr>
            <p:ph sz="quarter" idx="4"/>
          </p:nvPr>
        </p:nvSpPr>
        <p:spPr>
          <a:xfrm>
            <a:off x="4648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fr-FR"/>
              <a:t>Cliquez pour modifier les styles du texte du masque</a:t>
            </a:r>
          </a:p>
          <a:p>
            <a:pPr lvl="1" eaLnBrk="1" latinLnBrk="0" hangingPunct="1"/>
            <a:r>
              <a:rPr lang="fr-FR"/>
              <a:t>Deuxième niveau</a:t>
            </a:r>
          </a:p>
          <a:p>
            <a:pPr lvl="2" eaLnBrk="1" latinLnBrk="0" hangingPunct="1"/>
            <a:r>
              <a:rPr lang="fr-FR"/>
              <a:t>Troisième niveau</a:t>
            </a:r>
          </a:p>
          <a:p>
            <a:pPr lvl="3" eaLnBrk="1" latinLnBrk="0" hangingPunct="1"/>
            <a:r>
              <a:rPr lang="fr-FR"/>
              <a:t>Quatrième niveau</a:t>
            </a:r>
          </a:p>
          <a:p>
            <a:pPr lvl="4" eaLnBrk="1" latinLnBrk="0" hangingPunct="1"/>
            <a:r>
              <a:rPr lang="fr-FR"/>
              <a:t>Cinquième niveau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fr-FR"/>
              <a:t>Cliquez pour modifier le style du titre</a:t>
            </a:r>
            <a:endParaRPr kumimoji="0"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5A761-699F-4B94-BA43-1E8C0C9C554B}" type="datetime1">
              <a:rPr lang="fr-FR" smtClean="0"/>
              <a:pPr/>
              <a:t>04/09/2018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D8263-54E8-442D-88B4-DA252C595E3D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6" name="Triangle isocèle 5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7DE65-0759-4C9C-9804-8C4C0AC5F8D7}" type="datetime1">
              <a:rPr lang="fr-FR" smtClean="0"/>
              <a:pPr/>
              <a:t>04/09/2018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D8263-54E8-442D-88B4-DA252C595E3D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5" name="Connecteur droit 4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Triangle isocèle 5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324600" y="304800"/>
            <a:ext cx="2514600" cy="838200"/>
          </a:xfrm>
        </p:spPr>
        <p:txBody>
          <a:bodyPr anchor="b" anchorCtr="0">
            <a:noAutofit/>
          </a:bodyPr>
          <a:lstStyle>
            <a:lvl1pPr algn="l">
              <a:buNone/>
              <a:defRPr sz="20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fr-FR"/>
              <a:t>Cliquez pour modifier le style du titre</a:t>
            </a:r>
            <a:endParaRPr kumimoji="0"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2"/>
          </p:nvPr>
        </p:nvSpPr>
        <p:spPr>
          <a:xfrm>
            <a:off x="6324600" y="1219200"/>
            <a:ext cx="2514600" cy="4843463"/>
          </a:xfrm>
        </p:spPr>
        <p:txBody>
          <a:bodyPr/>
          <a:lstStyle>
            <a:lvl1pPr marL="0" indent="0">
              <a:lnSpc>
                <a:spcPts val="22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fr-FR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AF433-E5EB-4B74-B8BB-3F6D9EEAE800}" type="datetime1">
              <a:rPr lang="fr-FR" smtClean="0"/>
              <a:pPr/>
              <a:t>04/09/2018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D8263-54E8-442D-88B4-DA252C595E3D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8" name="Connecteur droit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Connecteur droit 9"/>
          <p:cNvSpPr>
            <a:spLocks noChangeShapeType="1"/>
          </p:cNvSpPr>
          <p:nvPr/>
        </p:nvSpPr>
        <p:spPr bwMode="auto">
          <a:xfrm rot="5400000">
            <a:off x="3160645" y="3324225"/>
            <a:ext cx="603504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Triangle isocèle 8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Espace réservé du contenu 11"/>
          <p:cNvSpPr>
            <a:spLocks noGrp="1"/>
          </p:cNvSpPr>
          <p:nvPr>
            <p:ph sz="quarter" idx="1"/>
          </p:nvPr>
        </p:nvSpPr>
        <p:spPr>
          <a:xfrm>
            <a:off x="304800" y="304800"/>
            <a:ext cx="5715000" cy="5715000"/>
          </a:xfrm>
        </p:spPr>
        <p:txBody>
          <a:bodyPr/>
          <a:lstStyle/>
          <a:p>
            <a:pPr lvl="0" eaLnBrk="1" latinLnBrk="0" hangingPunct="1"/>
            <a:r>
              <a:rPr lang="fr-FR"/>
              <a:t>Cliquez pour modifier les styles du texte du masque</a:t>
            </a:r>
          </a:p>
          <a:p>
            <a:pPr lvl="1" eaLnBrk="1" latinLnBrk="0" hangingPunct="1"/>
            <a:r>
              <a:rPr lang="fr-FR"/>
              <a:t>Deuxième niveau</a:t>
            </a:r>
          </a:p>
          <a:p>
            <a:pPr lvl="2" eaLnBrk="1" latinLnBrk="0" hangingPunct="1"/>
            <a:r>
              <a:rPr lang="fr-FR"/>
              <a:t>Troisième niveau</a:t>
            </a:r>
          </a:p>
          <a:p>
            <a:pPr lvl="3" eaLnBrk="1" latinLnBrk="0" hangingPunct="1"/>
            <a:r>
              <a:rPr lang="fr-FR"/>
              <a:t>Quatrième niveau</a:t>
            </a:r>
          </a:p>
          <a:p>
            <a:pPr lvl="4" eaLnBrk="1" latinLnBrk="0" hangingPunct="1"/>
            <a:r>
              <a:rPr lang="fr-FR"/>
              <a:t>Cinquième niveau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500856"/>
            <a:ext cx="8229600" cy="674688"/>
          </a:xfrm>
          <a:ln>
            <a:solidFill>
              <a:schemeClr val="accent1"/>
            </a:solidFill>
          </a:ln>
        </p:spPr>
        <p:txBody>
          <a:bodyPr lIns="274320" anchor="ctr"/>
          <a:lstStyle>
            <a:lvl1pPr algn="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r>
              <a:rPr kumimoji="0" lang="fr-FR"/>
              <a:t>Cliquez pour modifier le style du titre</a:t>
            </a:r>
            <a:endParaRPr kumimoji="0" lang="en-US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457200" y="1905000"/>
            <a:ext cx="8229600" cy="4270248"/>
          </a:xfrm>
          <a:solidFill>
            <a:schemeClr val="tx1">
              <a:shade val="50000"/>
            </a:schemeClr>
          </a:solidFill>
          <a:ln>
            <a:noFill/>
          </a:ln>
          <a:effectLst/>
        </p:spPr>
        <p:txBody>
          <a:bodyPr/>
          <a:lstStyle>
            <a:lvl1pPr marL="0" indent="0">
              <a:spcBef>
                <a:spcPts val="600"/>
              </a:spcBef>
              <a:buNone/>
              <a:defRPr sz="3200"/>
            </a:lvl1pPr>
          </a:lstStyle>
          <a:p>
            <a:r>
              <a:rPr kumimoji="0" lang="fr-FR"/>
              <a:t>Cliquez sur l'icône pour ajouter une image</a:t>
            </a:r>
            <a:endParaRPr kumimoji="0" lang="en-US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219200"/>
            <a:ext cx="8229600" cy="533400"/>
          </a:xfrm>
        </p:spPr>
        <p:txBody>
          <a:bodyPr anchor="ctr" anchorCtr="0"/>
          <a:lstStyle>
            <a:lvl1pPr marL="0" indent="0" algn="l">
              <a:buFontTx/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fr-FR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AEAC06-18E9-471A-B77A-CDA5C363BF1F}" type="datetime1">
              <a:rPr lang="fr-FR" smtClean="0"/>
              <a:pPr/>
              <a:t>04/09/2018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D8263-54E8-442D-88B4-DA252C595E3D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8" name="Connecteur droit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Triangle isocèle 8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457200" y="500856"/>
            <a:ext cx="182880" cy="68580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Espace réservé du titre 2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prstGeom prst="rect">
            <a:avLst/>
          </a:prstGeom>
        </p:spPr>
        <p:txBody>
          <a:bodyPr vert="horz" anchor="ctr" anchorCtr="0">
            <a:normAutofit/>
          </a:bodyPr>
          <a:lstStyle/>
          <a:p>
            <a:r>
              <a:rPr kumimoji="0" lang="fr-FR" dirty="0"/>
              <a:t>Cliquez pour modifier le style du titre</a:t>
            </a:r>
            <a:endParaRPr kumimoji="0" lang="en-US" dirty="0"/>
          </a:p>
        </p:txBody>
      </p:sp>
      <p:sp>
        <p:nvSpPr>
          <p:cNvPr id="13" name="Espace réservé du texte 12"/>
          <p:cNvSpPr>
            <a:spLocks noGrp="1"/>
          </p:cNvSpPr>
          <p:nvPr>
            <p:ph type="body" idx="1"/>
          </p:nvPr>
        </p:nvSpPr>
        <p:spPr>
          <a:xfrm>
            <a:off x="457200" y="1219200"/>
            <a:ext cx="8229600" cy="4910328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fr-FR" dirty="0"/>
              <a:t>Cliquez pour modifier les styles du texte du masque</a:t>
            </a:r>
          </a:p>
          <a:p>
            <a:pPr lvl="1" eaLnBrk="1" latinLnBrk="0" hangingPunct="1"/>
            <a:r>
              <a:rPr kumimoji="0" lang="fr-FR" dirty="0"/>
              <a:t>Deuxième niveau</a:t>
            </a:r>
          </a:p>
          <a:p>
            <a:pPr lvl="2" eaLnBrk="1" latinLnBrk="0" hangingPunct="1"/>
            <a:r>
              <a:rPr kumimoji="0" lang="fr-FR" dirty="0"/>
              <a:t>Troisième niveau</a:t>
            </a:r>
          </a:p>
          <a:p>
            <a:pPr lvl="3" eaLnBrk="1" latinLnBrk="0" hangingPunct="1"/>
            <a:r>
              <a:rPr kumimoji="0" lang="fr-FR" dirty="0"/>
              <a:t>Quatrième niveau</a:t>
            </a:r>
          </a:p>
          <a:p>
            <a:pPr lvl="4" eaLnBrk="1" latinLnBrk="0" hangingPunct="1"/>
            <a:r>
              <a:rPr kumimoji="0" lang="fr-FR" dirty="0"/>
              <a:t>Cinquième niveau</a:t>
            </a:r>
            <a:endParaRPr kumimoji="0" lang="en-US" dirty="0"/>
          </a:p>
        </p:txBody>
      </p:sp>
      <p:sp>
        <p:nvSpPr>
          <p:cNvPr id="14" name="Espace réservé de la date 13"/>
          <p:cNvSpPr>
            <a:spLocks noGrp="1"/>
          </p:cNvSpPr>
          <p:nvPr>
            <p:ph type="dt" sz="half" idx="2"/>
          </p:nvPr>
        </p:nvSpPr>
        <p:spPr>
          <a:xfrm>
            <a:off x="6400800" y="6356350"/>
            <a:ext cx="2289048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B9178431-C703-4FD6-9F6F-E8F5512852E2}" type="datetime1">
              <a:rPr lang="fr-FR" smtClean="0"/>
              <a:pPr/>
              <a:t>04/09/2018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3"/>
          </p:nvPr>
        </p:nvSpPr>
        <p:spPr>
          <a:xfrm>
            <a:off x="2898648" y="6356350"/>
            <a:ext cx="3505200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fr-FR"/>
          </a:p>
        </p:txBody>
      </p:sp>
      <p:sp>
        <p:nvSpPr>
          <p:cNvPr id="23" name="Espace réservé du numéro de diapositive 22"/>
          <p:cNvSpPr>
            <a:spLocks noGrp="1"/>
          </p:cNvSpPr>
          <p:nvPr>
            <p:ph type="sldNum" sz="quarter" idx="4"/>
          </p:nvPr>
        </p:nvSpPr>
        <p:spPr>
          <a:xfrm>
            <a:off x="612648" y="6356350"/>
            <a:ext cx="19812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3F1D8263-54E8-442D-88B4-DA252C595E3D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28" name="Connecteur droit 2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9" name="Connecteur droit 28"/>
          <p:cNvSpPr>
            <a:spLocks noChangeShapeType="1"/>
          </p:cNvSpPr>
          <p:nvPr/>
        </p:nvSpPr>
        <p:spPr bwMode="auto">
          <a:xfrm>
            <a:off x="457200" y="1143000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Triangle isocèle 9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 ftr="0" dt="0"/>
  <p:txStyles>
    <p:titleStyle>
      <a:lvl1pPr algn="l" rtl="0" eaLnBrk="1" latinLnBrk="0" hangingPunct="1">
        <a:spcBef>
          <a:spcPct val="0"/>
        </a:spcBef>
        <a:buNone/>
        <a:defRPr kumimoji="0" sz="2800" kern="1200">
          <a:solidFill>
            <a:schemeClr val="tx2"/>
          </a:solidFill>
          <a:latin typeface="Calibri" pitchFamily="34" charset="0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6000"/>
        <a:buFont typeface="Wingdings 3"/>
        <a:buChar char="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ts val="500"/>
        </a:spcBef>
        <a:buClr>
          <a:schemeClr val="accent2"/>
        </a:buClr>
        <a:buSzPct val="76000"/>
        <a:buFont typeface="Wingdings 3"/>
        <a:buChar char=""/>
        <a:defRPr kumimoji="0" sz="20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500"/>
        </a:spcBef>
        <a:buClr>
          <a:schemeClr val="bg1">
            <a:shade val="50000"/>
          </a:schemeClr>
        </a:buClr>
        <a:buSzPct val="76000"/>
        <a:buFont typeface="Wingdings 3"/>
        <a:buChar char="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400"/>
        </a:spcBef>
        <a:buClr>
          <a:schemeClr val="accent2">
            <a:shade val="75000"/>
          </a:schemeClr>
        </a:buClr>
        <a:buSzPct val="70000"/>
        <a:buFont typeface="Wingdings"/>
        <a:buChar char="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00"/>
        </a:spcBef>
        <a:buClr>
          <a:schemeClr val="accent2"/>
        </a:buClr>
        <a:buSzPct val="70000"/>
        <a:buFont typeface="Wingdings"/>
        <a:buChar char=""/>
        <a:defRPr kumimoji="0"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0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0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fr-FR" b="1" dirty="0" smtClean="0"/>
              <a:t>Cycle 1</a:t>
            </a:r>
            <a:br>
              <a:rPr lang="fr-FR" b="1" dirty="0" smtClean="0"/>
            </a:br>
            <a:r>
              <a:rPr lang="fr-FR" dirty="0"/>
              <a:t>Modéliser le comportement linéaire et non linéaire</a:t>
            </a:r>
            <a:br>
              <a:rPr lang="fr-FR" dirty="0"/>
            </a:br>
            <a:r>
              <a:rPr lang="fr-FR" dirty="0"/>
              <a:t>des systèmes multiphysiques</a:t>
            </a:r>
            <a:endParaRPr lang="fr-FR" b="1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fr-FR" dirty="0"/>
              <a:t>Chapitre 1</a:t>
            </a:r>
          </a:p>
          <a:p>
            <a:r>
              <a:rPr lang="fr-FR" dirty="0"/>
              <a:t>Modélisation multiphysique</a:t>
            </a:r>
            <a:endParaRPr lang="fr-FR" b="1" dirty="0"/>
          </a:p>
        </p:txBody>
      </p:sp>
      <p:pic>
        <p:nvPicPr>
          <p:cNvPr id="11" name="Picture 2" descr="C:\Users\pt_ptsi\Desktop\Github\Informatique\P_01_Architecture\01_ArchitectureMaterielle\Cours\png\logo_lyce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5868988"/>
            <a:ext cx="1224136" cy="989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Modélisation des systèmes </a:t>
            </a:r>
            <a:r>
              <a:rPr lang="fr-FR" dirty="0" smtClean="0"/>
              <a:t>multiphysiques</a:t>
            </a:r>
            <a:br>
              <a:rPr lang="fr-FR" dirty="0" smtClean="0"/>
            </a:br>
            <a:r>
              <a:rPr lang="fr-FR" dirty="0"/>
              <a:t>Modélisation des systèmes </a:t>
            </a:r>
            <a:r>
              <a:rPr lang="fr-FR" dirty="0" smtClean="0"/>
              <a:t>électriques</a:t>
            </a:r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D8263-54E8-442D-88B4-DA252C595E3D}" type="slidenum">
              <a:rPr lang="fr-FR" smtClean="0"/>
              <a:pPr/>
              <a:t>10</a:t>
            </a:fld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92" y="1196752"/>
            <a:ext cx="8932416" cy="49683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25601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Modélisation des systèmes </a:t>
            </a:r>
            <a:r>
              <a:rPr lang="fr-FR" dirty="0" smtClean="0"/>
              <a:t>multiphysiques</a:t>
            </a:r>
            <a:br>
              <a:rPr lang="fr-FR" dirty="0" smtClean="0"/>
            </a:br>
            <a:r>
              <a:rPr lang="fr-FR" dirty="0"/>
              <a:t>Modélisation des systèmes </a:t>
            </a:r>
            <a:r>
              <a:rPr lang="fr-FR" dirty="0" smtClean="0"/>
              <a:t>électriques</a:t>
            </a:r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D8263-54E8-442D-88B4-DA252C595E3D}" type="slidenum">
              <a:rPr lang="fr-FR" smtClean="0"/>
              <a:pPr/>
              <a:t>11</a:t>
            </a:fld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781" y="1715848"/>
            <a:ext cx="8398618" cy="34563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25451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Modélisation des systèmes </a:t>
            </a:r>
            <a:r>
              <a:rPr lang="fr-FR" dirty="0" smtClean="0"/>
              <a:t>multiphysiques</a:t>
            </a:r>
            <a:br>
              <a:rPr lang="fr-FR" dirty="0" smtClean="0"/>
            </a:br>
            <a:r>
              <a:rPr lang="fr-FR" dirty="0"/>
              <a:t>Modélisation des systèmes </a:t>
            </a:r>
            <a:r>
              <a:rPr lang="fr-FR" dirty="0" smtClean="0"/>
              <a:t>électriques</a:t>
            </a:r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D8263-54E8-442D-88B4-DA252C595E3D}" type="slidenum">
              <a:rPr lang="fr-FR" smtClean="0"/>
              <a:pPr/>
              <a:t>12</a:t>
            </a:fld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389909"/>
            <a:ext cx="8928992" cy="40781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50959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Modélisation des non linéarités</a:t>
            </a:r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D8263-54E8-442D-88B4-DA252C595E3D}" type="slidenum">
              <a:rPr lang="fr-FR" smtClean="0"/>
              <a:pPr/>
              <a:t>13</a:t>
            </a:fld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5050904" cy="4937760"/>
          </a:xfrm>
        </p:spPr>
        <p:txBody>
          <a:bodyPr/>
          <a:lstStyle/>
          <a:p>
            <a:r>
              <a:rPr lang="fr-FR" dirty="0" smtClean="0"/>
              <a:t>Pour le Maxpid, l’angle de rotation du bras n’est pas linéaire par rapport à l’angle de déplacement du moteur. </a:t>
            </a:r>
            <a:endParaRPr lang="fr-FR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3515892"/>
            <a:ext cx="9144001" cy="24082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1100322"/>
            <a:ext cx="3336676" cy="22983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516203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Modélisation des non linéarités</a:t>
            </a:r>
            <a:br>
              <a:rPr lang="fr-FR" dirty="0" smtClean="0"/>
            </a:br>
            <a:r>
              <a:rPr lang="fr-FR" dirty="0" smtClean="0"/>
              <a:t>Saturation</a:t>
            </a:r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D8263-54E8-442D-88B4-DA252C595E3D}" type="slidenum">
              <a:rPr lang="fr-FR" smtClean="0"/>
              <a:pPr/>
              <a:t>14</a:t>
            </a:fld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1"/>
          </p:nvPr>
        </p:nvSpPr>
        <p:spPr>
          <a:xfrm>
            <a:off x="457200" y="2060848"/>
            <a:ext cx="3250704" cy="4096112"/>
          </a:xfrm>
        </p:spPr>
        <p:txBody>
          <a:bodyPr/>
          <a:lstStyle/>
          <a:p>
            <a:r>
              <a:rPr lang="fr-FR" dirty="0" smtClean="0"/>
              <a:t>Exemple : </a:t>
            </a:r>
            <a:r>
              <a:rPr lang="fr-FR" dirty="0"/>
              <a:t>l</a:t>
            </a:r>
            <a:r>
              <a:rPr lang="fr-FR" dirty="0" smtClean="0"/>
              <a:t>imitation en tension ou courant d’un système</a:t>
            </a:r>
            <a:endParaRPr lang="fr-FR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9720" y="188640"/>
            <a:ext cx="3269432" cy="12241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888" y="1374799"/>
            <a:ext cx="5236257" cy="48245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516329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Modélisation des non linéarités</a:t>
            </a:r>
            <a:br>
              <a:rPr lang="fr-FR" dirty="0" smtClean="0"/>
            </a:br>
            <a:r>
              <a:rPr lang="fr-FR" dirty="0" smtClean="0"/>
              <a:t>Seuil</a:t>
            </a:r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D8263-54E8-442D-88B4-DA252C595E3D}" type="slidenum">
              <a:rPr lang="fr-FR" smtClean="0"/>
              <a:pPr/>
              <a:t>15</a:t>
            </a:fld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fr-FR" dirty="0" smtClean="0"/>
              <a:t>Exemple : modélisation du frottement au niveau de la commande</a:t>
            </a:r>
            <a:endParaRPr lang="fr-FR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6" y="2276872"/>
            <a:ext cx="4352925" cy="2028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913330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Modélisation des non linéarités</a:t>
            </a:r>
            <a:br>
              <a:rPr lang="fr-FR" dirty="0" smtClean="0"/>
            </a:br>
            <a:r>
              <a:rPr lang="fr-FR" dirty="0" smtClean="0"/>
              <a:t>Hystérésis</a:t>
            </a:r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D8263-54E8-442D-88B4-DA252C595E3D}" type="slidenum">
              <a:rPr lang="fr-FR" smtClean="0"/>
              <a:pPr/>
              <a:t>16</a:t>
            </a:fld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2780928"/>
            <a:ext cx="5924550" cy="2333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516329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Introduction</a:t>
            </a:r>
            <a:br>
              <a:rPr lang="fr-FR" dirty="0" smtClean="0"/>
            </a:br>
            <a:r>
              <a:rPr lang="fr-FR" dirty="0"/>
              <a:t>Qu’est-ce qu’un système multiphysique</a:t>
            </a:r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D8263-54E8-442D-88B4-DA252C595E3D}" type="slidenum">
              <a:rPr lang="fr-FR" smtClean="0"/>
              <a:pPr/>
              <a:t>2</a:t>
            </a:fld>
            <a:endParaRPr lang="fr-FR"/>
          </a:p>
        </p:txBody>
      </p:sp>
      <p:pic>
        <p:nvPicPr>
          <p:cNvPr id="5" name="Image 4"/>
          <p:cNvPicPr/>
          <p:nvPr/>
        </p:nvPicPr>
        <p:blipFill>
          <a:blip r:embed="rId2"/>
          <a:stretch>
            <a:fillRect/>
          </a:stretch>
        </p:blipFill>
        <p:spPr>
          <a:xfrm>
            <a:off x="5148064" y="1628800"/>
            <a:ext cx="3171342" cy="2001728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4573495" y="1256180"/>
            <a:ext cx="4320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Drone D2C</a:t>
            </a:r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251520" y="1261846"/>
            <a:ext cx="4320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Winch</a:t>
            </a:r>
            <a:endParaRPr lang="fr-FR" dirty="0"/>
          </a:p>
        </p:txBody>
      </p:sp>
      <p:pic>
        <p:nvPicPr>
          <p:cNvPr id="14338" name="Picture 2" descr="http://eduscol.education.fr/sti/system/files/styles/thumbnail-copy-1/private/images/ressources/techniques/2134/2134-winch-dt.png?itok=_um6DwT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5637" y="1922773"/>
            <a:ext cx="1532246" cy="1930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 descr="RÃ©sultat de recherche d'images pour &quot;solidworks logo&quot;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4005063"/>
            <a:ext cx="1200150" cy="733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RÃ©sultat de recherche d'images pour &quot;solidworks logo&quot;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4312820"/>
            <a:ext cx="934609" cy="571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utoShape 6" descr="RÃ©sultat de recherche d'images pour &quot;logo arduino&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9" name="AutoShape 8" descr="RÃ©sultat de recherche d'images pour &quot;logo arduino&quot;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14346" name="Picture 10" descr="RÃ©sultat de recherche d'images pour &quot;logo arduino&quot;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723" y="4319000"/>
            <a:ext cx="756626" cy="515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8" name="Picture 12" descr="RÃ©sultat de recherche d'images pour &quot;logo pspice&quot;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4493" y="4374412"/>
            <a:ext cx="1314913" cy="459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50" name="Picture 14" descr="RÃ©sultat de recherche d'images pour &quot;logo matlab simulink&quot;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0689" y="5301208"/>
            <a:ext cx="1649188" cy="652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7956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Introduction</a:t>
            </a:r>
            <a:br>
              <a:rPr lang="fr-FR" dirty="0" smtClean="0"/>
            </a:br>
            <a:r>
              <a:rPr lang="fr-FR" dirty="0"/>
              <a:t>Pourquoi modéliser des systèmes ?</a:t>
            </a:r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D8263-54E8-442D-88B4-DA252C595E3D}" type="slidenum">
              <a:rPr lang="fr-FR" smtClean="0"/>
              <a:pPr/>
              <a:t>3</a:t>
            </a:fld>
            <a:endParaRPr lang="fr-FR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032" y="1208836"/>
            <a:ext cx="8496944" cy="50756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71789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Modélisation des systèmes </a:t>
            </a:r>
            <a:r>
              <a:rPr lang="fr-FR" dirty="0" smtClean="0"/>
              <a:t>multiphysiques</a:t>
            </a:r>
            <a:br>
              <a:rPr lang="fr-FR" dirty="0" smtClean="0"/>
            </a:br>
            <a:r>
              <a:rPr lang="fr-FR" dirty="0"/>
              <a:t>Modélisation causale et </a:t>
            </a:r>
            <a:r>
              <a:rPr lang="fr-FR" dirty="0" smtClean="0"/>
              <a:t>acausale</a:t>
            </a:r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D8263-54E8-442D-88B4-DA252C595E3D}" type="slidenum">
              <a:rPr lang="fr-FR" smtClean="0"/>
              <a:pPr/>
              <a:t>4</a:t>
            </a:fld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117" y="1848028"/>
            <a:ext cx="8401050" cy="1847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47134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Modélisation des systèmes </a:t>
            </a:r>
            <a:r>
              <a:rPr lang="fr-FR" dirty="0" smtClean="0"/>
              <a:t>multiphysiques</a:t>
            </a:r>
            <a:br>
              <a:rPr lang="fr-FR" dirty="0" smtClean="0"/>
            </a:br>
            <a:r>
              <a:rPr lang="fr-FR" dirty="0"/>
              <a:t>Modélisation causale et </a:t>
            </a:r>
            <a:r>
              <a:rPr lang="fr-FR" dirty="0" smtClean="0"/>
              <a:t>acausale</a:t>
            </a:r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D8263-54E8-442D-88B4-DA252C595E3D}" type="slidenum">
              <a:rPr lang="fr-FR" smtClean="0"/>
              <a:pPr/>
              <a:t>5</a:t>
            </a:fld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712" y="1340768"/>
            <a:ext cx="8840576" cy="41764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64741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Modélisation des systèmes </a:t>
            </a:r>
            <a:r>
              <a:rPr lang="fr-FR" dirty="0" smtClean="0"/>
              <a:t>multiphysiques</a:t>
            </a:r>
            <a:br>
              <a:rPr lang="fr-FR" dirty="0" smtClean="0"/>
            </a:br>
            <a:r>
              <a:rPr lang="fr-FR" dirty="0"/>
              <a:t>Les différents modèles et outils</a:t>
            </a:r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D8263-54E8-442D-88B4-DA252C595E3D}" type="slidenum">
              <a:rPr lang="fr-FR" smtClean="0"/>
              <a:pPr/>
              <a:t>6</a:t>
            </a:fld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1" r="3793"/>
          <a:stretch/>
        </p:blipFill>
        <p:spPr bwMode="auto">
          <a:xfrm>
            <a:off x="179512" y="1635951"/>
            <a:ext cx="7714695" cy="46916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 descr="RÃ©sultat de recherche d'images pour &quot;control x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784"/>
          <a:stretch/>
        </p:blipFill>
        <p:spPr bwMode="auto">
          <a:xfrm>
            <a:off x="6107425" y="77417"/>
            <a:ext cx="3033623" cy="1407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5186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Modélisation des systèmes </a:t>
            </a:r>
            <a:r>
              <a:rPr lang="fr-FR" dirty="0" smtClean="0"/>
              <a:t>multiphysiques</a:t>
            </a:r>
            <a:br>
              <a:rPr lang="fr-FR" dirty="0" smtClean="0"/>
            </a:br>
            <a:r>
              <a:rPr lang="fr-FR" dirty="0" smtClean="0"/>
              <a:t>Résolution</a:t>
            </a:r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D8263-54E8-442D-88B4-DA252C595E3D}" type="slidenum">
              <a:rPr lang="fr-FR" smtClean="0"/>
              <a:pPr/>
              <a:t>7</a:t>
            </a:fld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52" y="2132856"/>
            <a:ext cx="8903336" cy="28927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36804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Modélisation des systèmes </a:t>
            </a:r>
            <a:r>
              <a:rPr lang="fr-FR" dirty="0" smtClean="0"/>
              <a:t>multiphysiques</a:t>
            </a:r>
            <a:br>
              <a:rPr lang="fr-FR" dirty="0" smtClean="0"/>
            </a:br>
            <a:r>
              <a:rPr lang="fr-FR" dirty="0"/>
              <a:t>Modélisation des systèmes mécaniques</a:t>
            </a:r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D8263-54E8-442D-88B4-DA252C595E3D}" type="slidenum">
              <a:rPr lang="fr-FR" smtClean="0"/>
              <a:pPr/>
              <a:t>8</a:t>
            </a:fld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509217"/>
            <a:ext cx="7438112" cy="40800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08246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Modélisation des systèmes </a:t>
            </a:r>
            <a:r>
              <a:rPr lang="fr-FR" dirty="0" smtClean="0"/>
              <a:t>multiphysiques</a:t>
            </a:r>
            <a:br>
              <a:rPr lang="fr-FR" dirty="0" smtClean="0"/>
            </a:br>
            <a:r>
              <a:rPr lang="fr-FR" dirty="0"/>
              <a:t>Modélisation des systèmes mécaniques</a:t>
            </a:r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D8263-54E8-442D-88B4-DA252C595E3D}" type="slidenum">
              <a:rPr lang="fr-FR" smtClean="0"/>
              <a:pPr/>
              <a:t>9</a:t>
            </a:fld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132856"/>
            <a:ext cx="8698530" cy="2952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31439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gine">
  <a:themeElements>
    <a:clrScheme name="Origine">
      <a:dk1>
        <a:sysClr val="windowText" lastClr="000000"/>
      </a:dk1>
      <a:lt1>
        <a:sysClr val="window" lastClr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D2DA7A"/>
      </a:accent3>
      <a:accent4>
        <a:srgbClr val="FADA7A"/>
      </a:accent4>
      <a:accent5>
        <a:srgbClr val="B88472"/>
      </a:accent5>
      <a:accent6>
        <a:srgbClr val="8E736A"/>
      </a:accent6>
      <a:hlink>
        <a:srgbClr val="B292CA"/>
      </a:hlink>
      <a:folHlink>
        <a:srgbClr val="6B5680"/>
      </a:folHlink>
    </a:clrScheme>
    <a:fontScheme name="Origine">
      <a:majorFont>
        <a:latin typeface="Bookman Old Style"/>
        <a:ea typeface=""/>
        <a:cs typeface=""/>
        <a:font script="Grek" typeface="Cambria"/>
        <a:font script="Cyrl" typeface="Cambria"/>
        <a:font script="Jpan" typeface="HG明朝E"/>
        <a:font script="Hang" typeface="돋움"/>
        <a:font script="Hans" typeface="宋体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Gill Sans MT"/>
        <a:ea typeface=""/>
        <a:cs typeface=""/>
        <a:font script="Grek" typeface="Calibri"/>
        <a:font script="Cyrl" typeface="Calibri"/>
        <a:font script="Jpan" typeface="ＭＳ Ｐゴシック"/>
        <a:font script="Hang" typeface="맑은 고딕"/>
        <a:font script="Hans" typeface="华文新魏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rigine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Origin</Template>
  <TotalTime>934</TotalTime>
  <Words>119</Words>
  <Application>Microsoft Office PowerPoint</Application>
  <PresentationFormat>Affichage à l'écran (4:3)</PresentationFormat>
  <Paragraphs>39</Paragraphs>
  <Slides>16</Slides>
  <Notes>1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16</vt:i4>
      </vt:variant>
    </vt:vector>
  </HeadingPairs>
  <TitlesOfParts>
    <vt:vector size="17" baseType="lpstr">
      <vt:lpstr>Origine</vt:lpstr>
      <vt:lpstr>Cycle 1 Modéliser le comportement linéaire et non linéaire des systèmes multiphysiques</vt:lpstr>
      <vt:lpstr>Introduction Qu’est-ce qu’un système multiphysique</vt:lpstr>
      <vt:lpstr>Introduction Pourquoi modéliser des systèmes ?</vt:lpstr>
      <vt:lpstr>Modélisation des systèmes multiphysiques Modélisation causale et acausale</vt:lpstr>
      <vt:lpstr>Modélisation des systèmes multiphysiques Modélisation causale et acausale</vt:lpstr>
      <vt:lpstr>Modélisation des systèmes multiphysiques Les différents modèles et outils</vt:lpstr>
      <vt:lpstr>Modélisation des systèmes multiphysiques Résolution</vt:lpstr>
      <vt:lpstr>Modélisation des systèmes multiphysiques Modélisation des systèmes mécaniques</vt:lpstr>
      <vt:lpstr>Modélisation des systèmes multiphysiques Modélisation des systèmes mécaniques</vt:lpstr>
      <vt:lpstr>Modélisation des systèmes multiphysiques Modélisation des systèmes électriques</vt:lpstr>
      <vt:lpstr>Modélisation des systèmes multiphysiques Modélisation des systèmes électriques</vt:lpstr>
      <vt:lpstr>Modélisation des systèmes multiphysiques Modélisation des systèmes électriques</vt:lpstr>
      <vt:lpstr>Modélisation des non linéarités</vt:lpstr>
      <vt:lpstr>Modélisation des non linéarités Saturation</vt:lpstr>
      <vt:lpstr>Modélisation des non linéarités Seuil</vt:lpstr>
      <vt:lpstr>Modélisation des non linéarités Hystérésis</vt:lpstr>
    </vt:vector>
  </TitlesOfParts>
  <Company> 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Modélisation multiphysique</dc:title>
  <dc:creator>Xavier Pessoles</dc:creator>
  <cp:lastModifiedBy>pt_ptsi</cp:lastModifiedBy>
  <cp:revision>128</cp:revision>
  <dcterms:created xsi:type="dcterms:W3CDTF">2014-09-30T07:33:25Z</dcterms:created>
  <dcterms:modified xsi:type="dcterms:W3CDTF">2018-09-04T08:29:58Z</dcterms:modified>
</cp:coreProperties>
</file>